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21"/>
  </p:notesMasterIdLst>
  <p:handoutMasterIdLst>
    <p:handoutMasterId r:id="rId22"/>
  </p:handoutMasterIdLst>
  <p:sldIdLst>
    <p:sldId id="265" r:id="rId2"/>
    <p:sldId id="295" r:id="rId3"/>
    <p:sldId id="284" r:id="rId4"/>
    <p:sldId id="285" r:id="rId5"/>
    <p:sldId id="303" r:id="rId6"/>
    <p:sldId id="299" r:id="rId7"/>
    <p:sldId id="297" r:id="rId8"/>
    <p:sldId id="305" r:id="rId9"/>
    <p:sldId id="286" r:id="rId10"/>
    <p:sldId id="306" r:id="rId11"/>
    <p:sldId id="291" r:id="rId12"/>
    <p:sldId id="307" r:id="rId13"/>
    <p:sldId id="301" r:id="rId14"/>
    <p:sldId id="304" r:id="rId15"/>
    <p:sldId id="302" r:id="rId16"/>
    <p:sldId id="298" r:id="rId17"/>
    <p:sldId id="296" r:id="rId18"/>
    <p:sldId id="300" r:id="rId19"/>
    <p:sldId id="26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72" autoAdjust="0"/>
  </p:normalViewPr>
  <p:slideViewPr>
    <p:cSldViewPr snapToGrid="0" snapToObjects="1" showGuides="1">
      <p:cViewPr varScale="1">
        <p:scale>
          <a:sx n="105" d="100"/>
          <a:sy n="105" d="100"/>
        </p:scale>
        <p:origin x="89" y="219"/>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5/14/2023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66394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419316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414447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767843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Поменять блок схему</a:t>
            </a:r>
          </a:p>
        </p:txBody>
      </p:sp>
      <p:sp>
        <p:nvSpPr>
          <p:cNvPr id="4" name="Номер слайда 3"/>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3119855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Показать работу </a:t>
            </a:r>
          </a:p>
        </p:txBody>
      </p:sp>
      <p:sp>
        <p:nvSpPr>
          <p:cNvPr id="4" name="Номер слайда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3651215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Табличка с параметрами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371500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прошедшем времени </a:t>
            </a:r>
            <a:r>
              <a:rPr lang="ru-RU" dirty="0" err="1"/>
              <a:t>разарботка</a:t>
            </a:r>
            <a:r>
              <a:rPr lang="ru-RU" dirty="0"/>
              <a:t> методики позволяет </a:t>
            </a:r>
          </a:p>
        </p:txBody>
      </p:sp>
      <p:sp>
        <p:nvSpPr>
          <p:cNvPr id="4" name="Номер слайда 3"/>
          <p:cNvSpPr>
            <a:spLocks noGrp="1"/>
          </p:cNvSpPr>
          <p:nvPr>
            <p:ph type="sldNum" sz="quarter" idx="5"/>
          </p:nvPr>
        </p:nvSpPr>
        <p:spPr/>
        <p:txBody>
          <a:bodyPr/>
          <a:lstStyle/>
          <a:p>
            <a:fld id="{F449711C-DB87-6342-8123-FE7E39EB0067}" type="slidenum">
              <a:rPr lang="en-US" smtClean="0"/>
              <a:pPr/>
              <a:t>17</a:t>
            </a:fld>
            <a:endParaRPr lang="en-US"/>
          </a:p>
        </p:txBody>
      </p:sp>
    </p:spTree>
    <p:extLst>
      <p:ext uri="{BB962C8B-B14F-4D97-AF65-F5344CB8AC3E}">
        <p14:creationId xmlns:p14="http://schemas.microsoft.com/office/powerpoint/2010/main" val="3194862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44705" y="3014025"/>
            <a:ext cx="6400800" cy="704850"/>
          </a:xfrm>
        </p:spPr>
        <p:txBody>
          <a:bodyPr>
            <a:noAutofit/>
          </a:bodyPr>
          <a:lstStyle/>
          <a:p>
            <a:pPr algn="ctr"/>
            <a:r>
              <a:rPr lang="ru-RU" sz="1800" b="0" dirty="0">
                <a:solidFill>
                  <a:schemeClr val="bg2"/>
                </a:solidFill>
                <a:latin typeface="Times New Roman" panose="02020603050405020304" pitchFamily="18" charset="0"/>
                <a:cs typeface="Times New Roman" panose="02020603050405020304" pitchFamily="18" charset="0"/>
              </a:rPr>
              <a:t>Выпускная квалификационная работа</a:t>
            </a:r>
            <a:br>
              <a:rPr lang="ru-RU" sz="2800" dirty="0">
                <a:solidFill>
                  <a:schemeClr val="bg2"/>
                </a:solidFill>
                <a:latin typeface="Times New Roman" panose="02020603050405020304" pitchFamily="18" charset="0"/>
                <a:cs typeface="Times New Roman" panose="02020603050405020304" pitchFamily="18" charset="0"/>
              </a:rPr>
            </a:br>
            <a:r>
              <a:rPr lang="ru-RU" sz="2000" b="0" dirty="0">
                <a:solidFill>
                  <a:schemeClr val="bg2"/>
                </a:solidFill>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br>
              <a:rPr lang="ru-RU" sz="2000" b="0" dirty="0">
                <a:solidFill>
                  <a:schemeClr val="bg2"/>
                </a:solidFill>
                <a:latin typeface="Times New Roman" panose="02020603050405020304" pitchFamily="18" charset="0"/>
                <a:cs typeface="Times New Roman" panose="02020603050405020304" pitchFamily="18" charset="0"/>
              </a:rPr>
            </a:br>
            <a:br>
              <a:rPr lang="ru-RU" sz="2000" b="0" dirty="0">
                <a:solidFill>
                  <a:schemeClr val="bg2"/>
                </a:solidFill>
              </a:rPr>
            </a:br>
            <a:r>
              <a:rPr lang="ru-RU" sz="1600" dirty="0">
                <a:solidFill>
                  <a:schemeClr val="bg2"/>
                </a:solidFill>
                <a:latin typeface="Times New Roman" panose="02020603050405020304" pitchFamily="18" charset="0"/>
                <a:cs typeface="Times New Roman" panose="02020603050405020304" pitchFamily="18" charset="0"/>
              </a:rPr>
              <a:t>Факультет безопасности информационных технологий</a:t>
            </a:r>
            <a:br>
              <a:rPr lang="ru-RU" sz="1600" dirty="0">
                <a:solidFill>
                  <a:schemeClr val="bg2"/>
                </a:solidFill>
                <a:latin typeface="Times New Roman" panose="02020603050405020304" pitchFamily="18" charset="0"/>
                <a:cs typeface="Times New Roman" panose="02020603050405020304" pitchFamily="18" charset="0"/>
              </a:rPr>
            </a:br>
            <a:r>
              <a:rPr lang="ru-RU" sz="1600" dirty="0">
                <a:solidFill>
                  <a:schemeClr val="bg2"/>
                </a:solidFill>
                <a:latin typeface="Times New Roman" panose="02020603050405020304" pitchFamily="18" charset="0"/>
                <a:cs typeface="Times New Roman" panose="02020603050405020304" pitchFamily="18" charset="0"/>
              </a:rPr>
              <a:t>Образовательная программа Технологии защиты </a:t>
            </a:r>
            <a:r>
              <a:rPr lang="ru-RU" sz="1800" dirty="0">
                <a:solidFill>
                  <a:schemeClr val="bg2"/>
                </a:solidFill>
                <a:latin typeface="Times New Roman" panose="02020603050405020304" pitchFamily="18" charset="0"/>
                <a:cs typeface="Times New Roman" panose="02020603050405020304" pitchFamily="18" charset="0"/>
              </a:rPr>
              <a:t>информации</a:t>
            </a:r>
            <a:br>
              <a:rPr lang="ru-RU" sz="1800" dirty="0">
                <a:solidFill>
                  <a:schemeClr val="bg2"/>
                </a:solidFill>
                <a:latin typeface="Times New Roman" panose="02020603050405020304" pitchFamily="18" charset="0"/>
                <a:cs typeface="Times New Roman" panose="02020603050405020304" pitchFamily="18" charset="0"/>
              </a:rPr>
            </a:br>
            <a:r>
              <a:rPr lang="ru-RU" sz="1200" dirty="0">
                <a:solidFill>
                  <a:schemeClr val="bg2"/>
                </a:solidFill>
                <a:latin typeface="Times New Roman" panose="02020603050405020304" pitchFamily="18" charset="0"/>
                <a:cs typeface="Times New Roman" panose="02020603050405020304" pitchFamily="18" charset="0"/>
              </a:rPr>
              <a:t>Направление подготовки (специальность) 10.03.01 Информационная безопасность</a:t>
            </a:r>
            <a:br>
              <a:rPr lang="ru-RU" sz="36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Выполнил студент: Гутник Дмитрий Вячеславович, </a:t>
            </a:r>
            <a:r>
              <a:rPr lang="en-US" sz="1400" dirty="0">
                <a:solidFill>
                  <a:schemeClr val="bg1"/>
                </a:solidFill>
                <a:latin typeface="Times New Roman" panose="02020603050405020304" pitchFamily="18" charset="0"/>
                <a:cs typeface="Times New Roman" panose="02020603050405020304" pitchFamily="18" charset="0"/>
              </a:rPr>
              <a:t>N34491</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Научный руководитель: доцент ФБИТ, к.т.н., Таранов Сергей Владимирович</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Санкт-Петербург, 2023</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B38304-60B7-8AD0-BA4E-6280A6AE2E00}"/>
              </a:ext>
            </a:extLst>
          </p:cNvPr>
          <p:cNvSpPr txBox="1"/>
          <p:nvPr/>
        </p:nvSpPr>
        <p:spPr>
          <a:xfrm>
            <a:off x="166255" y="4649931"/>
            <a:ext cx="493568" cy="369332"/>
          </a:xfrm>
          <a:prstGeom prst="rect">
            <a:avLst/>
          </a:prstGeom>
          <a:noFill/>
        </p:spPr>
        <p:txBody>
          <a:bodyPr wrap="square" rtlCol="0">
            <a:spAutoFit/>
          </a:bodyPr>
          <a:lstStyle/>
          <a:p>
            <a:r>
              <a:rPr lang="ru-RU" dirty="0"/>
              <a:t>1</a:t>
            </a:r>
          </a:p>
        </p:txBody>
      </p:sp>
      <p:sp>
        <p:nvSpPr>
          <p:cNvPr id="3" name="TextBox 2">
            <a:extLst>
              <a:ext uri="{FF2B5EF4-FFF2-40B4-BE49-F238E27FC236}">
                <a16:creationId xmlns:a16="http://schemas.microsoft.com/office/drawing/2014/main" id="{7A6D2CE6-E344-48AD-9683-4736B99DBD7F}"/>
              </a:ext>
            </a:extLst>
          </p:cNvPr>
          <p:cNvSpPr txBox="1"/>
          <p:nvPr/>
        </p:nvSpPr>
        <p:spPr>
          <a:xfrm>
            <a:off x="208429" y="0"/>
            <a:ext cx="8673353" cy="1323439"/>
          </a:xfrm>
          <a:prstGeom prst="rect">
            <a:avLst/>
          </a:prstGeom>
          <a:noFill/>
        </p:spPr>
        <p:txBody>
          <a:bodyPr wrap="square" rtlCol="0">
            <a:spAutoFit/>
          </a:bodyPr>
          <a:lstStyle/>
          <a:p>
            <a:pPr algn="ctr"/>
            <a:r>
              <a:rPr lang="ru-RU" dirty="0">
                <a:solidFill>
                  <a:schemeClr val="bg2"/>
                </a:solidFill>
                <a:latin typeface="Times New Roman" panose="02020603050405020304" pitchFamily="18" charset="0"/>
                <a:cs typeface="Times New Roman" panose="02020603050405020304" pitchFamily="18" charset="0"/>
              </a:rPr>
              <a:t>Министерство науки и высшего образования Российской Федерации</a:t>
            </a:r>
            <a:br>
              <a:rPr lang="ru-RU" b="1" dirty="0">
                <a:solidFill>
                  <a:schemeClr val="bg2"/>
                </a:solidFill>
                <a:latin typeface="Times New Roman" panose="02020603050405020304" pitchFamily="18" charset="0"/>
                <a:cs typeface="Times New Roman" panose="02020603050405020304" pitchFamily="18" charset="0"/>
              </a:rPr>
            </a:br>
            <a:r>
              <a:rPr lang="ru-RU" sz="1400" dirty="0">
                <a:solidFill>
                  <a:schemeClr val="bg2"/>
                </a:solidFill>
                <a:latin typeface="Times New Roman" panose="02020603050405020304" pitchFamily="18" charset="0"/>
                <a:cs typeface="Times New Roman" panose="02020603050405020304" pitchFamily="18" charset="0"/>
              </a:rPr>
              <a:t>ФЕДЕРАЛЬНОЕ ГОСУДАРСТВЕННОЕ АВТОНОМНОЕ ОБРАЗОВАТЕЛЬНОЕ УЧРЕЖДЕНИЕ ВЫСШЕГО ОБРАЗОВАНИЯ</a:t>
            </a:r>
            <a:br>
              <a:rPr lang="ru-RU" dirty="0">
                <a:solidFill>
                  <a:schemeClr val="bg2"/>
                </a:solidFill>
                <a:latin typeface="Times New Roman" panose="02020603050405020304" pitchFamily="18" charset="0"/>
                <a:cs typeface="Times New Roman" panose="02020603050405020304" pitchFamily="18" charset="0"/>
              </a:rPr>
            </a:br>
            <a:r>
              <a:rPr lang="ru-RU" dirty="0">
                <a:solidFill>
                  <a:schemeClr val="bg2"/>
                </a:solidFill>
                <a:latin typeface="Times New Roman" panose="02020603050405020304" pitchFamily="18" charset="0"/>
                <a:cs typeface="Times New Roman" panose="02020603050405020304" pitchFamily="18" charset="0"/>
              </a:rPr>
              <a:t>«</a:t>
            </a:r>
            <a:r>
              <a:rPr lang="ru-RU" sz="1600" dirty="0">
                <a:solidFill>
                  <a:schemeClr val="bg2"/>
                </a:solidFill>
                <a:latin typeface="Times New Roman" panose="02020603050405020304" pitchFamily="18" charset="0"/>
                <a:cs typeface="Times New Roman" panose="02020603050405020304" pitchFamily="18" charset="0"/>
              </a:rPr>
              <a:t>НАЦИОНАЛЬНЫЙ ИССЛЕДОВАТЕЛЬСКИЙ УНИВЕРСИТЕТ ИТМО»</a:t>
            </a:r>
          </a:p>
          <a:p>
            <a:pPr algn="ctr"/>
            <a:r>
              <a:rPr lang="ru-RU" sz="1600" dirty="0">
                <a:solidFill>
                  <a:schemeClr val="bg2"/>
                </a:solidFill>
                <a:latin typeface="Times New Roman" panose="02020603050405020304" pitchFamily="18" charset="0"/>
                <a:cs typeface="Times New Roman" panose="02020603050405020304" pitchFamily="18" charset="0"/>
              </a:rPr>
              <a:t>(Университет ИТМО)</a:t>
            </a:r>
            <a:endParaRPr lang="ru-RU"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77932" y="267993"/>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выбора алгоритмов</a:t>
            </a:r>
          </a:p>
        </p:txBody>
      </p:sp>
      <p:sp>
        <p:nvSpPr>
          <p:cNvPr id="3" name="TextBox 2">
            <a:extLst>
              <a:ext uri="{FF2B5EF4-FFF2-40B4-BE49-F238E27FC236}">
                <a16:creationId xmlns:a16="http://schemas.microsoft.com/office/drawing/2014/main" id="{7C2C5C5C-6E91-317A-EDB9-66602209CD16}"/>
              </a:ext>
            </a:extLst>
          </p:cNvPr>
          <p:cNvSpPr txBox="1"/>
          <p:nvPr/>
        </p:nvSpPr>
        <p:spPr>
          <a:xfrm>
            <a:off x="166255" y="4649931"/>
            <a:ext cx="493568" cy="369332"/>
          </a:xfrm>
          <a:prstGeom prst="rect">
            <a:avLst/>
          </a:prstGeom>
          <a:noFill/>
        </p:spPr>
        <p:txBody>
          <a:bodyPr wrap="square" rtlCol="0">
            <a:spAutoFit/>
          </a:bodyPr>
          <a:lstStyle/>
          <a:p>
            <a:r>
              <a:rPr lang="ru-RU" dirty="0"/>
              <a:t>10</a:t>
            </a:r>
          </a:p>
        </p:txBody>
      </p:sp>
      <p:sp>
        <p:nvSpPr>
          <p:cNvPr id="9" name="TextBox 8">
            <a:extLst>
              <a:ext uri="{FF2B5EF4-FFF2-40B4-BE49-F238E27FC236}">
                <a16:creationId xmlns:a16="http://schemas.microsoft.com/office/drawing/2014/main" id="{600547C0-32D6-4301-8861-8E360F199BA3}"/>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3" name="Рисунок 12">
            <a:extLst>
              <a:ext uri="{FF2B5EF4-FFF2-40B4-BE49-F238E27FC236}">
                <a16:creationId xmlns:a16="http://schemas.microsoft.com/office/drawing/2014/main" id="{242D2DF5-3548-6D67-2095-C16CB0F345E2}"/>
              </a:ext>
            </a:extLst>
          </p:cNvPr>
          <p:cNvPicPr>
            <a:picLocks noChangeAspect="1"/>
          </p:cNvPicPr>
          <p:nvPr/>
        </p:nvPicPr>
        <p:blipFill>
          <a:blip r:embed="rId3"/>
          <a:stretch>
            <a:fillRect/>
          </a:stretch>
        </p:blipFill>
        <p:spPr>
          <a:xfrm>
            <a:off x="786568" y="795277"/>
            <a:ext cx="7401818" cy="4289605"/>
          </a:xfrm>
          <a:prstGeom prst="rect">
            <a:avLst/>
          </a:prstGeom>
        </p:spPr>
      </p:pic>
    </p:spTree>
    <p:extLst>
      <p:ext uri="{BB962C8B-B14F-4D97-AF65-F5344CB8AC3E}">
        <p14:creationId xmlns:p14="http://schemas.microsoft.com/office/powerpoint/2010/main" val="527041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29887" y="504458"/>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рекомендации</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11</a:t>
            </a:r>
          </a:p>
        </p:txBody>
      </p:sp>
      <p:sp>
        <p:nvSpPr>
          <p:cNvPr id="7" name="TextBox 6">
            <a:extLst>
              <a:ext uri="{FF2B5EF4-FFF2-40B4-BE49-F238E27FC236}">
                <a16:creationId xmlns:a16="http://schemas.microsoft.com/office/drawing/2014/main" id="{381B26DD-D009-4749-99B7-62017B712518}"/>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8" name="Рисунок 17">
            <a:extLst>
              <a:ext uri="{FF2B5EF4-FFF2-40B4-BE49-F238E27FC236}">
                <a16:creationId xmlns:a16="http://schemas.microsoft.com/office/drawing/2014/main" id="{2005546F-8EF9-1F8C-8DC8-9DF3269B8121}"/>
              </a:ext>
            </a:extLst>
          </p:cNvPr>
          <p:cNvPicPr>
            <a:picLocks noChangeAspect="1"/>
          </p:cNvPicPr>
          <p:nvPr/>
        </p:nvPicPr>
        <p:blipFill>
          <a:blip r:embed="rId2"/>
          <a:stretch>
            <a:fillRect/>
          </a:stretch>
        </p:blipFill>
        <p:spPr>
          <a:xfrm>
            <a:off x="1675686" y="358985"/>
            <a:ext cx="5566778" cy="4719962"/>
          </a:xfrm>
          <a:prstGeom prst="rect">
            <a:avLst/>
          </a:prstGeom>
        </p:spPr>
      </p:pic>
    </p:spTree>
    <p:extLst>
      <p:ext uri="{BB962C8B-B14F-4D97-AF65-F5344CB8AC3E}">
        <p14:creationId xmlns:p14="http://schemas.microsoft.com/office/powerpoint/2010/main" val="13153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Код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12</a:t>
            </a:r>
          </a:p>
        </p:txBody>
      </p:sp>
      <p:sp>
        <p:nvSpPr>
          <p:cNvPr id="5" name="Прямоугольник 4">
            <a:extLst>
              <a:ext uri="{FF2B5EF4-FFF2-40B4-BE49-F238E27FC236}">
                <a16:creationId xmlns:a16="http://schemas.microsoft.com/office/drawing/2014/main" id="{51B06FBD-E0F4-429F-9AF4-8E0E9FF4C883}"/>
              </a:ext>
            </a:extLst>
          </p:cNvPr>
          <p:cNvSpPr/>
          <p:nvPr/>
        </p:nvSpPr>
        <p:spPr>
          <a:xfrm>
            <a:off x="659823" y="996069"/>
            <a:ext cx="544606" cy="3082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381B26DD-D009-4749-99B7-62017B712518}"/>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5" name="Рисунок 14">
            <a:extLst>
              <a:ext uri="{FF2B5EF4-FFF2-40B4-BE49-F238E27FC236}">
                <a16:creationId xmlns:a16="http://schemas.microsoft.com/office/drawing/2014/main" id="{EEAB2A07-A4B8-6FD1-27D6-CC3B23570693}"/>
              </a:ext>
            </a:extLst>
          </p:cNvPr>
          <p:cNvPicPr>
            <a:picLocks noChangeAspect="1"/>
          </p:cNvPicPr>
          <p:nvPr/>
        </p:nvPicPr>
        <p:blipFill>
          <a:blip r:embed="rId2"/>
          <a:stretch>
            <a:fillRect/>
          </a:stretch>
        </p:blipFill>
        <p:spPr>
          <a:xfrm>
            <a:off x="1015523" y="833719"/>
            <a:ext cx="6725092" cy="3975509"/>
          </a:xfrm>
          <a:prstGeom prst="rect">
            <a:avLst/>
          </a:prstGeom>
        </p:spPr>
      </p:pic>
    </p:spTree>
    <p:extLst>
      <p:ext uri="{BB962C8B-B14F-4D97-AF65-F5344CB8AC3E}">
        <p14:creationId xmlns:p14="http://schemas.microsoft.com/office/powerpoint/2010/main" val="66144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Критерии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13</a:t>
            </a:r>
          </a:p>
        </p:txBody>
      </p:sp>
      <p:sp>
        <p:nvSpPr>
          <p:cNvPr id="4" name="TextBox 3">
            <a:extLst>
              <a:ext uri="{FF2B5EF4-FFF2-40B4-BE49-F238E27FC236}">
                <a16:creationId xmlns:a16="http://schemas.microsoft.com/office/drawing/2014/main" id="{26A165AB-D40D-42C4-A6F4-7C85ED0AB545}"/>
              </a:ext>
            </a:extLst>
          </p:cNvPr>
          <p:cNvSpPr txBox="1"/>
          <p:nvPr/>
        </p:nvSpPr>
        <p:spPr>
          <a:xfrm>
            <a:off x="935182" y="1367185"/>
            <a:ext cx="2775901" cy="2749279"/>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скорость работы алгоритма</a:t>
            </a:r>
            <a:endParaRPr lang="en-US" sz="20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длинна подписи</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размер ключа</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распространённость алгоритма в существующем ПО</a:t>
            </a: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5122" name="Picture 2">
            <a:extLst>
              <a:ext uri="{FF2B5EF4-FFF2-40B4-BE49-F238E27FC236}">
                <a16:creationId xmlns:a16="http://schemas.microsoft.com/office/drawing/2014/main" id="{CA922420-0F27-9138-77DF-842DF8BA4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453" y="1589809"/>
            <a:ext cx="3364923" cy="252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5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Рассмотренные атаки</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14</a:t>
            </a:r>
          </a:p>
        </p:txBody>
      </p:sp>
      <p:sp>
        <p:nvSpPr>
          <p:cNvPr id="7" name="TextBox 6">
            <a:extLst>
              <a:ext uri="{FF2B5EF4-FFF2-40B4-BE49-F238E27FC236}">
                <a16:creationId xmlns:a16="http://schemas.microsoft.com/office/drawing/2014/main" id="{89A93A4F-FC79-456A-A484-2FFDBF9C3232}"/>
              </a:ext>
            </a:extLst>
          </p:cNvPr>
          <p:cNvSpPr txBox="1"/>
          <p:nvPr/>
        </p:nvSpPr>
        <p:spPr>
          <a:xfrm>
            <a:off x="731030" y="1284303"/>
            <a:ext cx="4054289" cy="3631763"/>
          </a:xfrm>
          <a:prstGeom prst="rect">
            <a:avLst/>
          </a:prstGeom>
          <a:noFill/>
        </p:spPr>
        <p:txBody>
          <a:bodyPr wrap="square" rtlCol="0">
            <a:spAutoFit/>
          </a:bodyPr>
          <a:lstStyle/>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коллизии Хэшей 1 и 2 рода</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перебор ключа</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на алгоритм дополнения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адаптивная атака с выбранным зашифрованным текстом</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атака с малыми значениями секретной экспоненты</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по сторонним каналам</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связанные с псевдослучайными числами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 другие</a:t>
            </a:r>
          </a:p>
          <a:p>
            <a:endParaRPr lang="ru-RU" sz="1600" dirty="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6146" name="Picture 2">
            <a:extLst>
              <a:ext uri="{FF2B5EF4-FFF2-40B4-BE49-F238E27FC236}">
                <a16:creationId xmlns:a16="http://schemas.microsoft.com/office/drawing/2014/main" id="{985EF9C8-BF17-F3CD-3334-7D97D16AE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304" y="1419582"/>
            <a:ext cx="3525981" cy="264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3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B17001-9B3E-466D-8DD0-D8F4D7DE3F92}"/>
              </a:ext>
            </a:extLst>
          </p:cNvPr>
          <p:cNvSpPr>
            <a:spLocks noGrp="1"/>
          </p:cNvSpPr>
          <p:nvPr>
            <p:ph type="title"/>
          </p:nvPr>
        </p:nvSpPr>
        <p:spPr>
          <a:xfrm>
            <a:off x="623048" y="359021"/>
            <a:ext cx="6911788" cy="527284"/>
          </a:xfrm>
        </p:spPr>
        <p:txBody>
          <a:bodyPr>
            <a:noAutofit/>
          </a:bodyPr>
          <a:lstStyle/>
          <a:p>
            <a:r>
              <a:rPr lang="ru-RU" sz="2400" dirty="0">
                <a:latin typeface="Times New Roman" panose="02020603050405020304" pitchFamily="18" charset="0"/>
                <a:cs typeface="Times New Roman" panose="02020603050405020304" pitchFamily="18" charset="0"/>
              </a:rPr>
              <a:t>Примеры размерности подписей и ключей</a:t>
            </a:r>
          </a:p>
        </p:txBody>
      </p:sp>
      <p:graphicFrame>
        <p:nvGraphicFramePr>
          <p:cNvPr id="4" name="Таблица 3">
            <a:extLst>
              <a:ext uri="{FF2B5EF4-FFF2-40B4-BE49-F238E27FC236}">
                <a16:creationId xmlns:a16="http://schemas.microsoft.com/office/drawing/2014/main" id="{E06C054E-429E-4C59-937D-CB1556967522}"/>
              </a:ext>
            </a:extLst>
          </p:cNvPr>
          <p:cNvGraphicFramePr>
            <a:graphicFrameLocks noGrp="1"/>
          </p:cNvGraphicFramePr>
          <p:nvPr>
            <p:extLst>
              <p:ext uri="{D42A27DB-BD31-4B8C-83A1-F6EECF244321}">
                <p14:modId xmlns:p14="http://schemas.microsoft.com/office/powerpoint/2010/main" val="2123706061"/>
              </p:ext>
            </p:extLst>
          </p:nvPr>
        </p:nvGraphicFramePr>
        <p:xfrm>
          <a:off x="1577340" y="1102714"/>
          <a:ext cx="5676900" cy="3524143"/>
        </p:xfrm>
        <a:graphic>
          <a:graphicData uri="http://schemas.openxmlformats.org/drawingml/2006/table">
            <a:tbl>
              <a:tblPr firstRow="1" bandRow="1">
                <a:tableStyleId>{5940675A-B579-460E-94D1-54222C63F5DA}</a:tableStyleId>
              </a:tblPr>
              <a:tblGrid>
                <a:gridCol w="1539240">
                  <a:extLst>
                    <a:ext uri="{9D8B030D-6E8A-4147-A177-3AD203B41FA5}">
                      <a16:colId xmlns:a16="http://schemas.microsoft.com/office/drawing/2014/main" val="1189021161"/>
                    </a:ext>
                  </a:extLst>
                </a:gridCol>
                <a:gridCol w="1203960">
                  <a:extLst>
                    <a:ext uri="{9D8B030D-6E8A-4147-A177-3AD203B41FA5}">
                      <a16:colId xmlns:a16="http://schemas.microsoft.com/office/drawing/2014/main" val="593689345"/>
                    </a:ext>
                  </a:extLst>
                </a:gridCol>
                <a:gridCol w="1470660">
                  <a:extLst>
                    <a:ext uri="{9D8B030D-6E8A-4147-A177-3AD203B41FA5}">
                      <a16:colId xmlns:a16="http://schemas.microsoft.com/office/drawing/2014/main" val="2644300854"/>
                    </a:ext>
                  </a:extLst>
                </a:gridCol>
                <a:gridCol w="1463040">
                  <a:extLst>
                    <a:ext uri="{9D8B030D-6E8A-4147-A177-3AD203B41FA5}">
                      <a16:colId xmlns:a16="http://schemas.microsoft.com/office/drawing/2014/main" val="3033733909"/>
                    </a:ext>
                  </a:extLst>
                </a:gridCol>
              </a:tblGrid>
              <a:tr h="783102">
                <a:tc>
                  <a:txBody>
                    <a:bodyPr/>
                    <a:lstStyle/>
                    <a:p>
                      <a:pPr algn="ctr"/>
                      <a:endParaRPr lang="ru-RU" sz="1600" dirty="0"/>
                    </a:p>
                    <a:p>
                      <a:pPr algn="ctr"/>
                      <a:r>
                        <a:rPr lang="ru-RU" sz="1600" dirty="0"/>
                        <a:t>Алгоритм</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подписей,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закрытых ключей,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Размер открытых ключей, байт</a:t>
                      </a:r>
                    </a:p>
                    <a:p>
                      <a:pPr algn="ct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9277481"/>
                  </a:ext>
                </a:extLst>
              </a:tr>
              <a:tr h="334867">
                <a:tc>
                  <a:txBody>
                    <a:bodyPr/>
                    <a:lstStyle/>
                    <a:p>
                      <a:pPr algn="ctr"/>
                      <a:r>
                        <a:rPr lang="en-US" sz="1600" dirty="0"/>
                        <a:t>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56</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882</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1189</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711054155"/>
                  </a:ext>
                </a:extLst>
              </a:tr>
              <a:tr h="334867">
                <a:tc>
                  <a:txBody>
                    <a:bodyPr/>
                    <a:lstStyle/>
                    <a:p>
                      <a:pPr algn="ctr"/>
                      <a:r>
                        <a:rPr lang="en-US" sz="1600" dirty="0"/>
                        <a:t>ECDSA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132</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390</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272</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841833082"/>
                  </a:ext>
                </a:extLst>
              </a:tr>
              <a:tr h="334867">
                <a:tc>
                  <a:txBody>
                    <a:bodyPr/>
                    <a:lstStyle/>
                    <a:p>
                      <a:pPr algn="ctr"/>
                      <a:r>
                        <a:rPr lang="en-US" sz="1600" dirty="0"/>
                        <a:t>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357622219"/>
                  </a:ext>
                </a:extLst>
              </a:tr>
              <a:tr h="586017">
                <a:tc>
                  <a:txBody>
                    <a:bodyPr/>
                    <a:lstStyle/>
                    <a:p>
                      <a:pPr algn="ctr"/>
                      <a:r>
                        <a:rPr lang="en-US" sz="1600" dirty="0"/>
                        <a:t>Pure 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136829813"/>
                  </a:ext>
                </a:extLst>
              </a:tr>
              <a:tr h="5302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a:t>
                      </a:r>
                      <a:r>
                        <a:rPr lang="ru-RU" sz="1600" dirty="0"/>
                        <a:t>v1.5</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1678</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06118959"/>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PSS</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1674</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42879469"/>
                  </a:ext>
                </a:extLst>
              </a:tr>
            </a:tbl>
          </a:graphicData>
        </a:graphic>
      </p:graphicFrame>
      <p:sp>
        <p:nvSpPr>
          <p:cNvPr id="10" name="TextBox 9">
            <a:extLst>
              <a:ext uri="{FF2B5EF4-FFF2-40B4-BE49-F238E27FC236}">
                <a16:creationId xmlns:a16="http://schemas.microsoft.com/office/drawing/2014/main" id="{DD2F22B9-5628-491E-B03F-AFE3F5139950}"/>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11" name="TextBox 10">
            <a:extLst>
              <a:ext uri="{FF2B5EF4-FFF2-40B4-BE49-F238E27FC236}">
                <a16:creationId xmlns:a16="http://schemas.microsoft.com/office/drawing/2014/main" id="{B5C8276B-B10D-4E50-8D2F-A82B90B7D233}"/>
              </a:ext>
            </a:extLst>
          </p:cNvPr>
          <p:cNvSpPr txBox="1"/>
          <p:nvPr/>
        </p:nvSpPr>
        <p:spPr>
          <a:xfrm>
            <a:off x="166255" y="4649931"/>
            <a:ext cx="493568" cy="369332"/>
          </a:xfrm>
          <a:prstGeom prst="rect">
            <a:avLst/>
          </a:prstGeom>
          <a:noFill/>
        </p:spPr>
        <p:txBody>
          <a:bodyPr wrap="square" rtlCol="0">
            <a:spAutoFit/>
          </a:bodyPr>
          <a:lstStyle/>
          <a:p>
            <a:r>
              <a:rPr lang="ru-RU" dirty="0"/>
              <a:t>15</a:t>
            </a:r>
          </a:p>
        </p:txBody>
      </p:sp>
    </p:spTree>
    <p:extLst>
      <p:ext uri="{BB962C8B-B14F-4D97-AF65-F5344CB8AC3E}">
        <p14:creationId xmlns:p14="http://schemas.microsoft.com/office/powerpoint/2010/main" val="225579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87878"/>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Аналоги</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16</a:t>
            </a:r>
          </a:p>
        </p:txBody>
      </p:sp>
      <p:graphicFrame>
        <p:nvGraphicFramePr>
          <p:cNvPr id="7" name="Таблица 6">
            <a:extLst>
              <a:ext uri="{FF2B5EF4-FFF2-40B4-BE49-F238E27FC236}">
                <a16:creationId xmlns:a16="http://schemas.microsoft.com/office/drawing/2014/main" id="{93512CD6-6932-4AAA-9DB6-61AE4ECEE97D}"/>
              </a:ext>
            </a:extLst>
          </p:cNvPr>
          <p:cNvGraphicFramePr>
            <a:graphicFrameLocks noGrp="1"/>
          </p:cNvGraphicFramePr>
          <p:nvPr>
            <p:extLst>
              <p:ext uri="{D42A27DB-BD31-4B8C-83A1-F6EECF244321}">
                <p14:modId xmlns:p14="http://schemas.microsoft.com/office/powerpoint/2010/main" val="2692644794"/>
              </p:ext>
            </p:extLst>
          </p:nvPr>
        </p:nvGraphicFramePr>
        <p:xfrm>
          <a:off x="502355" y="1191602"/>
          <a:ext cx="8139290" cy="3253813"/>
        </p:xfrm>
        <a:graphic>
          <a:graphicData uri="http://schemas.openxmlformats.org/drawingml/2006/table">
            <a:tbl>
              <a:tblPr firstRow="1" bandRow="1">
                <a:tableStyleId>{5940675A-B579-460E-94D1-54222C63F5DA}</a:tableStyleId>
              </a:tblPr>
              <a:tblGrid>
                <a:gridCol w="1806708">
                  <a:extLst>
                    <a:ext uri="{9D8B030D-6E8A-4147-A177-3AD203B41FA5}">
                      <a16:colId xmlns:a16="http://schemas.microsoft.com/office/drawing/2014/main" val="461117132"/>
                    </a:ext>
                  </a:extLst>
                </a:gridCol>
                <a:gridCol w="2110187">
                  <a:extLst>
                    <a:ext uri="{9D8B030D-6E8A-4147-A177-3AD203B41FA5}">
                      <a16:colId xmlns:a16="http://schemas.microsoft.com/office/drawing/2014/main" val="4223328286"/>
                    </a:ext>
                  </a:extLst>
                </a:gridCol>
                <a:gridCol w="1102677">
                  <a:extLst>
                    <a:ext uri="{9D8B030D-6E8A-4147-A177-3AD203B41FA5}">
                      <a16:colId xmlns:a16="http://schemas.microsoft.com/office/drawing/2014/main" val="630645189"/>
                    </a:ext>
                  </a:extLst>
                </a:gridCol>
                <a:gridCol w="1526242">
                  <a:extLst>
                    <a:ext uri="{9D8B030D-6E8A-4147-A177-3AD203B41FA5}">
                      <a16:colId xmlns:a16="http://schemas.microsoft.com/office/drawing/2014/main" val="2602017238"/>
                    </a:ext>
                  </a:extLst>
                </a:gridCol>
                <a:gridCol w="1593476">
                  <a:extLst>
                    <a:ext uri="{9D8B030D-6E8A-4147-A177-3AD203B41FA5}">
                      <a16:colId xmlns:a16="http://schemas.microsoft.com/office/drawing/2014/main" val="877814371"/>
                    </a:ext>
                  </a:extLst>
                </a:gridCol>
              </a:tblGrid>
              <a:tr h="670079">
                <a:tc>
                  <a:txBody>
                    <a:bodyPr/>
                    <a:lstStyle/>
                    <a:p>
                      <a:pPr algn="ct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ru-RU" sz="1400" dirty="0">
                          <a:latin typeface="Times New Roman" panose="02020603050405020304" pitchFamily="18" charset="0"/>
                          <a:cs typeface="Times New Roman" panose="02020603050405020304" pitchFamily="18" charset="0"/>
                        </a:rPr>
                        <a:t>Разработанная методика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Cryptoy</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cs typeface="Times New Roman" panose="02020603050405020304" pitchFamily="18" charset="0"/>
                        </a:rPr>
                        <a:t>Методика Жданова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Cryptool</a:t>
                      </a:r>
                      <a:endParaRPr lang="ru-RU" sz="1400" dirty="0">
                        <a:latin typeface="Times New Roman" panose="02020603050405020304" pitchFamily="18" charset="0"/>
                        <a:cs typeface="Times New Roman" panose="02020603050405020304" pitchFamily="18" charset="0"/>
                      </a:endParaRPr>
                    </a:p>
                    <a:p>
                      <a:pPr algn="ctr"/>
                      <a:endParaRPr lang="ru-RU"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8221512"/>
                  </a:ext>
                </a:extLst>
              </a:tr>
              <a:tr h="498279">
                <a:tc>
                  <a:txBody>
                    <a:bodyPr/>
                    <a:lstStyle/>
                    <a:p>
                      <a:pPr algn="ctr"/>
                      <a:r>
                        <a:rPr lang="ru-RU" sz="1100" dirty="0">
                          <a:latin typeface="Times New Roman" panose="02020603050405020304" pitchFamily="18" charset="0"/>
                          <a:cs typeface="Times New Roman" panose="02020603050405020304" pitchFamily="18" charset="0"/>
                        </a:rPr>
                        <a:t>Несколько алгоритмов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430103209"/>
                  </a:ext>
                </a:extLst>
              </a:tr>
              <a:tr h="457200">
                <a:tc>
                  <a:txBody>
                    <a:bodyPr/>
                    <a:lstStyle/>
                    <a:p>
                      <a:pPr algn="ctr"/>
                      <a:r>
                        <a:rPr lang="ru-RU" sz="1100" dirty="0">
                          <a:latin typeface="Times New Roman" panose="02020603050405020304" pitchFamily="18" charset="0"/>
                          <a:cs typeface="Times New Roman" panose="02020603050405020304" pitchFamily="18" charset="0"/>
                        </a:rPr>
                        <a:t>Ассиметричные алгоритмы шифрования </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1088886835"/>
                  </a:ext>
                </a:extLst>
              </a:tr>
              <a:tr h="473394">
                <a:tc>
                  <a:txBody>
                    <a:bodyPr/>
                    <a:lstStyle/>
                    <a:p>
                      <a:pPr algn="ctr"/>
                      <a:r>
                        <a:rPr lang="ru-RU" sz="1100" dirty="0">
                          <a:latin typeface="Times New Roman" panose="02020603050405020304" pitchFamily="18" charset="0"/>
                          <a:cs typeface="Times New Roman" panose="02020603050405020304" pitchFamily="18" charset="0"/>
                        </a:rPr>
                        <a:t>Оптимально подобранные настройки алгоритмов</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434407747"/>
                  </a:ext>
                </a:extLst>
              </a:tr>
              <a:tr h="433731">
                <a:tc>
                  <a:txBody>
                    <a:bodyPr/>
                    <a:lstStyle/>
                    <a:p>
                      <a:pPr algn="ctr"/>
                      <a:r>
                        <a:rPr lang="ru-RU" sz="1100" dirty="0">
                          <a:latin typeface="Times New Roman" panose="02020603050405020304" pitchFamily="18" charset="0"/>
                          <a:cs typeface="Times New Roman" panose="02020603050405020304" pitchFamily="18" charset="0"/>
                        </a:rPr>
                        <a:t>Подпись,</a:t>
                      </a:r>
                    </a:p>
                    <a:p>
                      <a:pPr algn="ctr"/>
                      <a:r>
                        <a:rPr lang="ru-RU" sz="1100" dirty="0">
                          <a:latin typeface="Times New Roman" panose="02020603050405020304" pitchFamily="18" charset="0"/>
                          <a:cs typeface="Times New Roman" panose="02020603050405020304" pitchFamily="18" charset="0"/>
                        </a:rPr>
                        <a:t>проверка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 </a:t>
                      </a:r>
                    </a:p>
                  </a:txBody>
                  <a:tcPr>
                    <a:solidFill>
                      <a:srgbClr val="00B050"/>
                    </a:solidFill>
                  </a:tcPr>
                </a:tc>
                <a:extLst>
                  <a:ext uri="{0D108BD9-81ED-4DB2-BD59-A6C34878D82A}">
                    <a16:rowId xmlns:a16="http://schemas.microsoft.com/office/drawing/2014/main" val="74016550"/>
                  </a:ext>
                </a:extLst>
              </a:tr>
              <a:tr h="721130">
                <a:tc>
                  <a:txBody>
                    <a:bodyPr/>
                    <a:lstStyle/>
                    <a:p>
                      <a:pPr algn="ctr"/>
                      <a:r>
                        <a:rPr lang="ru-RU" sz="1100" dirty="0">
                          <a:latin typeface="Times New Roman" panose="02020603050405020304" pitchFamily="18" charset="0"/>
                          <a:cs typeface="Times New Roman" panose="02020603050405020304" pitchFamily="18" charset="0"/>
                        </a:rPr>
                        <a:t>Возможность  использования кода алгоритма вне программы</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1955665998"/>
                  </a:ext>
                </a:extLst>
              </a:tr>
            </a:tbl>
          </a:graphicData>
        </a:graphic>
      </p:graphicFrame>
      <p:sp>
        <p:nvSpPr>
          <p:cNvPr id="9" name="TextBox 8">
            <a:extLst>
              <a:ext uri="{FF2B5EF4-FFF2-40B4-BE49-F238E27FC236}">
                <a16:creationId xmlns:a16="http://schemas.microsoft.com/office/drawing/2014/main" id="{FB76356B-24FE-4C52-84CA-8FFECE03940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70510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Итог</a:t>
            </a:r>
          </a:p>
        </p:txBody>
      </p:sp>
      <p:sp>
        <p:nvSpPr>
          <p:cNvPr id="3" name="TextBox 2">
            <a:extLst>
              <a:ext uri="{FF2B5EF4-FFF2-40B4-BE49-F238E27FC236}">
                <a16:creationId xmlns:a16="http://schemas.microsoft.com/office/drawing/2014/main" id="{AB8C2220-383F-F2A2-B1E6-556BAD60FA08}"/>
              </a:ext>
            </a:extLst>
          </p:cNvPr>
          <p:cNvSpPr txBox="1"/>
          <p:nvPr/>
        </p:nvSpPr>
        <p:spPr>
          <a:xfrm>
            <a:off x="457201" y="1055594"/>
            <a:ext cx="8128746" cy="3416320"/>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В результате выполнения этой работы была разработана методика, которая позволяет:</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Подписывать сообщения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Проверять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Создавать ключи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Использовать заранее созданные ключи для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Рекомендовать алгоритмы в зависимости от сценария использования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Проводить тесты производительности алгоритмов электронной подписи</a:t>
            </a:r>
          </a:p>
          <a:p>
            <a:r>
              <a:rPr lang="ru-RU" dirty="0">
                <a:latin typeface="Times New Roman" panose="02020603050405020304" pitchFamily="18" charset="0"/>
                <a:cs typeface="Times New Roman" panose="02020603050405020304" pitchFamily="18" charset="0"/>
              </a:rPr>
              <a:t> и отличается от аналогов тем,  что:</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большее количество алгоритмов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несколько уровней защиты от коллизий хэшей </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Позволяет оценивать время работы алгоритма на конкретном устройстве</a:t>
            </a:r>
          </a:p>
        </p:txBody>
      </p:sp>
      <p:sp>
        <p:nvSpPr>
          <p:cNvPr id="5" name="TextBox 4">
            <a:extLst>
              <a:ext uri="{FF2B5EF4-FFF2-40B4-BE49-F238E27FC236}">
                <a16:creationId xmlns:a16="http://schemas.microsoft.com/office/drawing/2014/main" id="{4D3734AB-E9DA-ADC8-6525-125287C5E36F}"/>
              </a:ext>
            </a:extLst>
          </p:cNvPr>
          <p:cNvSpPr txBox="1"/>
          <p:nvPr/>
        </p:nvSpPr>
        <p:spPr>
          <a:xfrm>
            <a:off x="166255" y="4649931"/>
            <a:ext cx="493568" cy="369332"/>
          </a:xfrm>
          <a:prstGeom prst="rect">
            <a:avLst/>
          </a:prstGeom>
          <a:noFill/>
        </p:spPr>
        <p:txBody>
          <a:bodyPr wrap="square" rtlCol="0">
            <a:spAutoFit/>
          </a:bodyPr>
          <a:lstStyle/>
          <a:p>
            <a:r>
              <a:rPr lang="ru-RU" dirty="0"/>
              <a:t>17</a:t>
            </a:r>
          </a:p>
        </p:txBody>
      </p:sp>
      <p:sp>
        <p:nvSpPr>
          <p:cNvPr id="7" name="TextBox 6">
            <a:extLst>
              <a:ext uri="{FF2B5EF4-FFF2-40B4-BE49-F238E27FC236}">
                <a16:creationId xmlns:a16="http://schemas.microsoft.com/office/drawing/2014/main" id="{E8D067F7-28F4-4730-A569-9575865BD89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2252901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Выводы</a:t>
            </a:r>
          </a:p>
        </p:txBody>
      </p:sp>
      <p:sp>
        <p:nvSpPr>
          <p:cNvPr id="4" name="TextBox 3">
            <a:extLst>
              <a:ext uri="{FF2B5EF4-FFF2-40B4-BE49-F238E27FC236}">
                <a16:creationId xmlns:a16="http://schemas.microsoft.com/office/drawing/2014/main" id="{9BFD9B37-4E48-67BD-2D45-21642D54C4E5}"/>
              </a:ext>
            </a:extLst>
          </p:cNvPr>
          <p:cNvSpPr txBox="1"/>
          <p:nvPr/>
        </p:nvSpPr>
        <p:spPr>
          <a:xfrm>
            <a:off x="359251" y="972001"/>
            <a:ext cx="7762773" cy="4047262"/>
          </a:xfrm>
          <a:prstGeom prst="rect">
            <a:avLst/>
          </a:prstGeom>
          <a:noFill/>
        </p:spPr>
        <p:txBody>
          <a:bodyPr wrap="square" rtlCol="0">
            <a:spAutoFit/>
          </a:bodyPr>
          <a:lstStyle/>
          <a:p>
            <a:r>
              <a:rPr lang="ru-RU" dirty="0">
                <a:effectLst/>
                <a:latin typeface="Times New Roman" panose="02020603050405020304" pitchFamily="18" charset="0"/>
                <a:ea typeface="Calibri" panose="020F0502020204030204" pitchFamily="34" charset="0"/>
                <a:cs typeface="Times New Roman" panose="02020603050405020304" pitchFamily="18" charset="0"/>
              </a:rPr>
              <a:t>Была достигнута следующая цель: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овышена эффективность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cs typeface="Times New Roman" panose="02020603050405020304" pitchFamily="18" charset="0"/>
              </a:rPr>
              <a:t>Были выполнены следующие задачи:</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Проанализированы и разделены на виды актуальные алгоритмы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Разработана интерактивная методика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рекомендации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18</a:t>
            </a:r>
          </a:p>
        </p:txBody>
      </p:sp>
      <p:sp>
        <p:nvSpPr>
          <p:cNvPr id="7" name="TextBox 6">
            <a:extLst>
              <a:ext uri="{FF2B5EF4-FFF2-40B4-BE49-F238E27FC236}">
                <a16:creationId xmlns:a16="http://schemas.microsoft.com/office/drawing/2014/main" id="{C93F4EFB-2413-42BD-9D7B-4432AF67964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934403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7" name="TextBox 6">
            <a:extLst>
              <a:ext uri="{FF2B5EF4-FFF2-40B4-BE49-F238E27FC236}">
                <a16:creationId xmlns:a16="http://schemas.microsoft.com/office/drawing/2014/main" id="{5AA66961-2AA6-40E7-94EC-3231265F7AD0}"/>
              </a:ext>
            </a:extLst>
          </p:cNvPr>
          <p:cNvSpPr txBox="1"/>
          <p:nvPr/>
        </p:nvSpPr>
        <p:spPr>
          <a:xfrm>
            <a:off x="0" y="0"/>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9" name="Заголовок 8">
            <a:extLst>
              <a:ext uri="{FF2B5EF4-FFF2-40B4-BE49-F238E27FC236}">
                <a16:creationId xmlns:a16="http://schemas.microsoft.com/office/drawing/2014/main" id="{4ECB8FF2-21EC-4C22-81B3-3EA9A6E134FE}"/>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Актуальность</a:t>
            </a:r>
          </a:p>
        </p:txBody>
      </p:sp>
      <p:pic>
        <p:nvPicPr>
          <p:cNvPr id="1026" name="Picture 2" descr="https://habrastorage.org/r/w1560/webt/1h/sm/2m/1hsm2mszv1avqwky7gcv3zrm3mm.png">
            <a:extLst>
              <a:ext uri="{FF2B5EF4-FFF2-40B4-BE49-F238E27FC236}">
                <a16:creationId xmlns:a16="http://schemas.microsoft.com/office/drawing/2014/main" id="{CD2F3998-9F53-4429-B6D7-B0E6BAB0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140154"/>
            <a:ext cx="4765408" cy="29235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D55128-0A41-4FC2-A535-FBB69903C7F5}"/>
              </a:ext>
            </a:extLst>
          </p:cNvPr>
          <p:cNvSpPr txBox="1"/>
          <p:nvPr/>
        </p:nvSpPr>
        <p:spPr>
          <a:xfrm>
            <a:off x="787400" y="1079782"/>
            <a:ext cx="2819400" cy="4247317"/>
          </a:xfrm>
          <a:prstGeom prst="rect">
            <a:avLst/>
          </a:prstGeom>
          <a:noFill/>
        </p:spPr>
        <p:txBody>
          <a:bodyPr wrap="square" rtlCol="0">
            <a:spAutoFit/>
          </a:bodyPr>
          <a:lstStyle/>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генерации цифровых подписей </a:t>
            </a:r>
          </a:p>
          <a:p>
            <a:r>
              <a:rPr lang="ru-RU" dirty="0">
                <a:latin typeface="Times New Roman" panose="02020603050405020304" pitchFamily="18" charset="0"/>
                <a:cs typeface="Times New Roman" panose="02020603050405020304" pitchFamily="18" charset="0"/>
              </a:rPr>
              <a:t>     (28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сертификатов</a:t>
            </a:r>
          </a:p>
          <a:p>
            <a:r>
              <a:rPr lang="ru-RU" dirty="0">
                <a:latin typeface="Times New Roman" panose="02020603050405020304" pitchFamily="18" charset="0"/>
                <a:cs typeface="Times New Roman" panose="02020603050405020304" pitchFamily="18" charset="0"/>
              </a:rPr>
              <a:t>     (13,8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меток времени</a:t>
            </a:r>
          </a:p>
          <a:p>
            <a:r>
              <a:rPr lang="ru-RU" dirty="0">
                <a:latin typeface="Times New Roman" panose="02020603050405020304" pitchFamily="18" charset="0"/>
                <a:cs typeface="Times New Roman" panose="02020603050405020304" pitchFamily="18" charset="0"/>
              </a:rPr>
              <a:t>     (117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25CA7E9-AB00-43FE-BFD7-3749F0CBDAB5}"/>
              </a:ext>
            </a:extLst>
          </p:cNvPr>
          <p:cNvSpPr txBox="1"/>
          <p:nvPr/>
        </p:nvSpPr>
        <p:spPr>
          <a:xfrm>
            <a:off x="4675054" y="4185487"/>
            <a:ext cx="3048000"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Источник: </a:t>
            </a:r>
            <a:r>
              <a:rPr lang="en-US" dirty="0">
                <a:latin typeface="Times New Roman" panose="02020603050405020304" pitchFamily="18" charset="0"/>
                <a:cs typeface="Times New Roman" panose="02020603050405020304" pitchFamily="18" charset="0"/>
              </a:rPr>
              <a:t>GlobalSign, 2021</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04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Цель и задачи</a:t>
            </a:r>
          </a:p>
        </p:txBody>
      </p:sp>
      <p:sp>
        <p:nvSpPr>
          <p:cNvPr id="4" name="TextBox 3">
            <a:extLst>
              <a:ext uri="{FF2B5EF4-FFF2-40B4-BE49-F238E27FC236}">
                <a16:creationId xmlns:a16="http://schemas.microsoft.com/office/drawing/2014/main" id="{9BFD9B37-4E48-67BD-2D45-21642D54C4E5}"/>
              </a:ext>
            </a:extLst>
          </p:cNvPr>
          <p:cNvSpPr txBox="1"/>
          <p:nvPr/>
        </p:nvSpPr>
        <p:spPr>
          <a:xfrm>
            <a:off x="527339" y="963701"/>
            <a:ext cx="7762773" cy="3089564"/>
          </a:xfrm>
          <a:prstGeom prst="rect">
            <a:avLst/>
          </a:prstGeom>
          <a:noFill/>
        </p:spPr>
        <p:txBody>
          <a:bodyPr wrap="square" rtlCol="0">
            <a:spAutoFit/>
          </a:bodyPr>
          <a:lstStyle/>
          <a:p>
            <a:r>
              <a:rPr lang="ru-RU" b="1" dirty="0">
                <a:effectLst/>
                <a:latin typeface="Times New Roman" panose="02020603050405020304" pitchFamily="18" charset="0"/>
                <a:ea typeface="Calibri" panose="020F0502020204030204" pitchFamily="34" charset="0"/>
                <a:cs typeface="Times New Roman" panose="02020603050405020304" pitchFamily="18" charset="0"/>
              </a:rPr>
              <a:t>Цель</a:t>
            </a:r>
            <a:r>
              <a:rPr lang="ru-RU" dirty="0">
                <a:effectLst/>
                <a:latin typeface="Times New Roman" panose="02020603050405020304" pitchFamily="18" charset="0"/>
                <a:ea typeface="Calibri" panose="020F0502020204030204" pitchFamily="34" charset="0"/>
                <a:cs typeface="Times New Roman" panose="02020603050405020304" pitchFamily="18" charset="0"/>
              </a:rPr>
              <a:t>: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овышение эффективности применения алгоритмов цифровой подписи путём рекомендации </a:t>
            </a:r>
            <a:r>
              <a:rPr lang="ru-RU">
                <a:latin typeface="Times New Roman" panose="02020603050405020304" pitchFamily="18" charset="0"/>
                <a:ea typeface="Calibri" panose="020F0502020204030204" pitchFamily="34" charset="0"/>
                <a:cs typeface="Times New Roman" panose="02020603050405020304" pitchFamily="18" charset="0"/>
              </a:rPr>
              <a:t>подходящего алгоритма </a:t>
            </a:r>
            <a:r>
              <a:rPr lang="ru-RU" dirty="0">
                <a:latin typeface="Times New Roman" panose="02020603050405020304" pitchFamily="18" charset="0"/>
                <a:ea typeface="Calibri" panose="020F0502020204030204" pitchFamily="34" charset="0"/>
                <a:cs typeface="Times New Roman" panose="02020603050405020304" pitchFamily="18" charset="0"/>
              </a:rPr>
              <a:t>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b="1" dirty="0">
                <a:latin typeface="Times New Roman" panose="02020603050405020304" pitchFamily="18" charset="0"/>
                <a:ea typeface="Calibri" panose="020F0502020204030204" pitchFamily="34" charset="0"/>
                <a:cs typeface="Times New Roman" panose="02020603050405020304" pitchFamily="18" charset="0"/>
              </a:rPr>
              <a:t>Задачи</a:t>
            </a:r>
            <a:r>
              <a:rPr lang="ru-RU" dirty="0">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Анализ и разделение на виды актуальных алгоритмов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рекомендаций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3</a:t>
            </a:r>
          </a:p>
        </p:txBody>
      </p:sp>
      <p:sp>
        <p:nvSpPr>
          <p:cNvPr id="7" name="TextBox 6">
            <a:extLst>
              <a:ext uri="{FF2B5EF4-FFF2-40B4-BE49-F238E27FC236}">
                <a16:creationId xmlns:a16="http://schemas.microsoft.com/office/drawing/2014/main" id="{93E5A956-9552-4873-9B36-85532053DD7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428753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199" y="306435"/>
            <a:ext cx="6898341"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Анализ библиотеки </a:t>
            </a:r>
            <a:r>
              <a:rPr lang="en-US" dirty="0">
                <a:latin typeface="Times New Roman" panose="02020603050405020304" pitchFamily="18" charset="0"/>
                <a:cs typeface="Times New Roman" panose="02020603050405020304" pitchFamily="18" charset="0"/>
              </a:rPr>
              <a:t>PyCryptodome</a:t>
            </a:r>
            <a:endParaRPr lang="ru-RU"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027837-E912-531D-C10E-04083147BFD0}"/>
              </a:ext>
            </a:extLst>
          </p:cNvPr>
          <p:cNvSpPr txBox="1"/>
          <p:nvPr/>
        </p:nvSpPr>
        <p:spPr>
          <a:xfrm>
            <a:off x="166255" y="4649931"/>
            <a:ext cx="493568" cy="369332"/>
          </a:xfrm>
          <a:prstGeom prst="rect">
            <a:avLst/>
          </a:prstGeom>
          <a:noFill/>
        </p:spPr>
        <p:txBody>
          <a:bodyPr wrap="square" rtlCol="0">
            <a:spAutoFit/>
          </a:bodyPr>
          <a:lstStyle/>
          <a:p>
            <a:r>
              <a:rPr lang="ru-RU" dirty="0"/>
              <a:t>4</a:t>
            </a:r>
          </a:p>
        </p:txBody>
      </p:sp>
      <p:sp>
        <p:nvSpPr>
          <p:cNvPr id="8" name="TextBox 7">
            <a:extLst>
              <a:ext uri="{FF2B5EF4-FFF2-40B4-BE49-F238E27FC236}">
                <a16:creationId xmlns:a16="http://schemas.microsoft.com/office/drawing/2014/main" id="{9D86F82B-6AC7-43D9-BC71-FA18516AEC3D}"/>
              </a:ext>
            </a:extLst>
          </p:cNvPr>
          <p:cNvSpPr txBox="1"/>
          <p:nvPr/>
        </p:nvSpPr>
        <p:spPr>
          <a:xfrm>
            <a:off x="659823" y="1119891"/>
            <a:ext cx="3912177" cy="3901068"/>
          </a:xfrm>
          <a:prstGeom prst="rect">
            <a:avLst/>
          </a:prstGeom>
          <a:noFill/>
        </p:spPr>
        <p:txBody>
          <a:bodyPr wrap="square" rtlCol="0">
            <a:spAutoFit/>
          </a:bodyPr>
          <a:lstStyle/>
          <a:p>
            <a:pPr lvl="0" algn="just">
              <a:lnSpc>
                <a:spcPct val="150000"/>
              </a:lnSpc>
              <a:spcAft>
                <a:spcPts val="0"/>
              </a:spcAft>
            </a:pPr>
            <a:r>
              <a:rPr lang="ru-RU" sz="1700" dirty="0">
                <a:latin typeface="Times New Roman" panose="02020603050405020304" pitchFamily="18" charset="0"/>
                <a:ea typeface="Calibri" panose="020F0502020204030204" pitchFamily="34" charset="0"/>
                <a:cs typeface="Times New Roman" panose="02020603050405020304" pitchFamily="18" charset="0"/>
              </a:rPr>
              <a:t>1. </a:t>
            </a:r>
            <a:r>
              <a:rPr lang="en-US" sz="1700" dirty="0">
                <a:latin typeface="Times New Roman" panose="02020603050405020304" pitchFamily="18" charset="0"/>
                <a:ea typeface="Calibri" panose="020F0502020204030204" pitchFamily="34" charset="0"/>
                <a:cs typeface="Times New Roman" panose="02020603050405020304" pitchFamily="18" charset="0"/>
              </a:rPr>
              <a:t>RSA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v1.5</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PSS</a:t>
            </a: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2. EdDSA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Pure 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3. 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ECDSA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5BBC51-5BA1-4273-ABB0-BCAFF379D33F}"/>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026" name="Picture 2">
            <a:extLst>
              <a:ext uri="{FF2B5EF4-FFF2-40B4-BE49-F238E27FC236}">
                <a16:creationId xmlns:a16="http://schemas.microsoft.com/office/drawing/2014/main" id="{9184BA56-50AB-728E-AFF7-2011A49F3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818" y="1621420"/>
            <a:ext cx="3831359" cy="249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550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199" y="306435"/>
            <a:ext cx="6898341" cy="527284"/>
          </a:xfrm>
        </p:spPr>
        <p:txBody>
          <a:bodyPr>
            <a:normAutofit fontScale="90000"/>
          </a:bodyPr>
          <a:lstStyle/>
          <a:p>
            <a:r>
              <a:rPr lang="ru-RU" dirty="0">
                <a:latin typeface="Times New Roman" panose="02020603050405020304" pitchFamily="18" charset="0"/>
                <a:cs typeface="Times New Roman" panose="02020603050405020304" pitchFamily="18" charset="0"/>
              </a:rPr>
              <a:t>Область применения методики</a:t>
            </a:r>
          </a:p>
        </p:txBody>
      </p:sp>
      <p:sp>
        <p:nvSpPr>
          <p:cNvPr id="3" name="TextBox 2">
            <a:extLst>
              <a:ext uri="{FF2B5EF4-FFF2-40B4-BE49-F238E27FC236}">
                <a16:creationId xmlns:a16="http://schemas.microsoft.com/office/drawing/2014/main" id="{06027837-E912-531D-C10E-04083147BFD0}"/>
              </a:ext>
            </a:extLst>
          </p:cNvPr>
          <p:cNvSpPr txBox="1"/>
          <p:nvPr/>
        </p:nvSpPr>
        <p:spPr>
          <a:xfrm>
            <a:off x="166255" y="4649931"/>
            <a:ext cx="493568" cy="369332"/>
          </a:xfrm>
          <a:prstGeom prst="rect">
            <a:avLst/>
          </a:prstGeom>
          <a:noFill/>
        </p:spPr>
        <p:txBody>
          <a:bodyPr wrap="square" rtlCol="0">
            <a:spAutoFit/>
          </a:bodyPr>
          <a:lstStyle/>
          <a:p>
            <a:r>
              <a:rPr lang="ru-RU" dirty="0"/>
              <a:t>5</a:t>
            </a:r>
          </a:p>
        </p:txBody>
      </p:sp>
      <p:sp>
        <p:nvSpPr>
          <p:cNvPr id="9" name="TextBox 8">
            <a:extLst>
              <a:ext uri="{FF2B5EF4-FFF2-40B4-BE49-F238E27FC236}">
                <a16:creationId xmlns:a16="http://schemas.microsoft.com/office/drawing/2014/main" id="{F4A862DA-0263-4DB0-9A59-8A60ED8C0A5C}"/>
              </a:ext>
            </a:extLst>
          </p:cNvPr>
          <p:cNvSpPr txBox="1"/>
          <p:nvPr/>
        </p:nvSpPr>
        <p:spPr>
          <a:xfrm>
            <a:off x="659823" y="1186880"/>
            <a:ext cx="3762578" cy="31098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Системные администраторы</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Настройка средств обработки информации</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Программисты, использующие библиотеку </a:t>
            </a:r>
            <a:r>
              <a:rPr lang="en-US" sz="1900" dirty="0">
                <a:latin typeface="Times New Roman" panose="02020603050405020304" pitchFamily="18" charset="0"/>
                <a:cs typeface="Times New Roman" panose="02020603050405020304" pitchFamily="18" charset="0"/>
              </a:rPr>
              <a:t>PyCryptodome</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Пользователи, далёкие от криптографии</a:t>
            </a:r>
          </a:p>
        </p:txBody>
      </p:sp>
      <p:sp>
        <p:nvSpPr>
          <p:cNvPr id="10" name="TextBox 9">
            <a:extLst>
              <a:ext uri="{FF2B5EF4-FFF2-40B4-BE49-F238E27FC236}">
                <a16:creationId xmlns:a16="http://schemas.microsoft.com/office/drawing/2014/main" id="{A65BBC51-5BA1-4273-ABB0-BCAFF379D33F}"/>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2050" name="Picture 2">
            <a:extLst>
              <a:ext uri="{FF2B5EF4-FFF2-40B4-BE49-F238E27FC236}">
                <a16:creationId xmlns:a16="http://schemas.microsoft.com/office/drawing/2014/main" id="{06757DF6-CFF6-DEE2-B56E-F23A79611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6779" y="1491224"/>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33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Программная реализация</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6</a:t>
            </a:r>
          </a:p>
        </p:txBody>
      </p:sp>
      <p:pic>
        <p:nvPicPr>
          <p:cNvPr id="4" name="Рисунок 3">
            <a:extLst>
              <a:ext uri="{FF2B5EF4-FFF2-40B4-BE49-F238E27FC236}">
                <a16:creationId xmlns:a16="http://schemas.microsoft.com/office/drawing/2014/main" id="{1B4A29BE-6812-4DEF-8605-978AC75461F5}"/>
              </a:ext>
            </a:extLst>
          </p:cNvPr>
          <p:cNvPicPr>
            <a:picLocks noChangeAspect="1"/>
          </p:cNvPicPr>
          <p:nvPr/>
        </p:nvPicPr>
        <p:blipFill>
          <a:blip r:embed="rId3"/>
          <a:stretch>
            <a:fillRect/>
          </a:stretch>
        </p:blipFill>
        <p:spPr>
          <a:xfrm>
            <a:off x="571500" y="1031393"/>
            <a:ext cx="1441067" cy="2711342"/>
          </a:xfrm>
          <a:prstGeom prst="rect">
            <a:avLst/>
          </a:prstGeom>
        </p:spPr>
      </p:pic>
      <p:sp>
        <p:nvSpPr>
          <p:cNvPr id="5" name="TextBox 4">
            <a:extLst>
              <a:ext uri="{FF2B5EF4-FFF2-40B4-BE49-F238E27FC236}">
                <a16:creationId xmlns:a16="http://schemas.microsoft.com/office/drawing/2014/main" id="{F6365FC3-6661-400A-8C35-0B2D781CE5FA}"/>
              </a:ext>
            </a:extLst>
          </p:cNvPr>
          <p:cNvSpPr txBox="1"/>
          <p:nvPr/>
        </p:nvSpPr>
        <p:spPr>
          <a:xfrm>
            <a:off x="571500" y="3664324"/>
            <a:ext cx="1374377"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Файловая</a:t>
            </a:r>
          </a:p>
          <a:p>
            <a:pPr algn="ctr"/>
            <a:r>
              <a:rPr lang="ru-RU" sz="1400" dirty="0">
                <a:latin typeface="Times New Roman" panose="02020603050405020304" pitchFamily="18" charset="0"/>
                <a:cs typeface="Times New Roman" panose="02020603050405020304" pitchFamily="18" charset="0"/>
              </a:rPr>
              <a:t>структура </a:t>
            </a:r>
          </a:p>
          <a:p>
            <a:pPr algn="ctr"/>
            <a:r>
              <a:rPr lang="ru-RU" sz="1400" dirty="0">
                <a:latin typeface="Times New Roman" panose="02020603050405020304" pitchFamily="18" charset="0"/>
                <a:cs typeface="Times New Roman" panose="02020603050405020304" pitchFamily="18" charset="0"/>
              </a:rPr>
              <a:t>методики</a:t>
            </a:r>
          </a:p>
        </p:txBody>
      </p:sp>
      <p:pic>
        <p:nvPicPr>
          <p:cNvPr id="6" name="Рисунок 5">
            <a:extLst>
              <a:ext uri="{FF2B5EF4-FFF2-40B4-BE49-F238E27FC236}">
                <a16:creationId xmlns:a16="http://schemas.microsoft.com/office/drawing/2014/main" id="{CB736656-25DB-4E4A-A438-C01CBEA664F2}"/>
              </a:ext>
            </a:extLst>
          </p:cNvPr>
          <p:cNvPicPr>
            <a:picLocks noChangeAspect="1"/>
          </p:cNvPicPr>
          <p:nvPr/>
        </p:nvPicPr>
        <p:blipFill>
          <a:blip r:embed="rId4"/>
          <a:stretch>
            <a:fillRect/>
          </a:stretch>
        </p:blipFill>
        <p:spPr>
          <a:xfrm>
            <a:off x="2125246" y="1896027"/>
            <a:ext cx="1975109" cy="1105336"/>
          </a:xfrm>
          <a:prstGeom prst="rect">
            <a:avLst/>
          </a:prstGeom>
        </p:spPr>
      </p:pic>
      <p:sp>
        <p:nvSpPr>
          <p:cNvPr id="8" name="TextBox 7">
            <a:extLst>
              <a:ext uri="{FF2B5EF4-FFF2-40B4-BE49-F238E27FC236}">
                <a16:creationId xmlns:a16="http://schemas.microsoft.com/office/drawing/2014/main" id="{01447614-DD20-4D1A-BA11-0207FD0EBDAB}"/>
              </a:ext>
            </a:extLst>
          </p:cNvPr>
          <p:cNvSpPr txBox="1"/>
          <p:nvPr/>
        </p:nvSpPr>
        <p:spPr>
          <a:xfrm>
            <a:off x="2198208" y="3666962"/>
            <a:ext cx="1829186"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a:t>
            </a:r>
          </a:p>
          <a:p>
            <a:pPr algn="ctr"/>
            <a:r>
              <a:rPr lang="ru-RU" sz="1400" dirty="0">
                <a:latin typeface="Times New Roman" panose="02020603050405020304" pitchFamily="18" charset="0"/>
                <a:cs typeface="Times New Roman" panose="02020603050405020304" pitchFamily="18" charset="0"/>
              </a:rPr>
              <a:t>тестов </a:t>
            </a:r>
          </a:p>
          <a:p>
            <a:pPr algn="ctr"/>
            <a:r>
              <a:rPr lang="ru-RU" sz="1400" dirty="0">
                <a:latin typeface="Times New Roman" panose="02020603050405020304" pitchFamily="18" charset="0"/>
                <a:cs typeface="Times New Roman" panose="02020603050405020304" pitchFamily="18" charset="0"/>
              </a:rPr>
              <a:t>производительности</a:t>
            </a:r>
          </a:p>
        </p:txBody>
      </p:sp>
      <p:pic>
        <p:nvPicPr>
          <p:cNvPr id="9" name="Рисунок 8">
            <a:extLst>
              <a:ext uri="{FF2B5EF4-FFF2-40B4-BE49-F238E27FC236}">
                <a16:creationId xmlns:a16="http://schemas.microsoft.com/office/drawing/2014/main" id="{710498A5-FA44-4B83-9F0E-C01753E41645}"/>
              </a:ext>
            </a:extLst>
          </p:cNvPr>
          <p:cNvPicPr>
            <a:picLocks noChangeAspect="1"/>
          </p:cNvPicPr>
          <p:nvPr/>
        </p:nvPicPr>
        <p:blipFill>
          <a:blip r:embed="rId5"/>
          <a:stretch>
            <a:fillRect/>
          </a:stretch>
        </p:blipFill>
        <p:spPr>
          <a:xfrm>
            <a:off x="4213034" y="1901218"/>
            <a:ext cx="2042274" cy="1110230"/>
          </a:xfrm>
          <a:prstGeom prst="rect">
            <a:avLst/>
          </a:prstGeom>
        </p:spPr>
      </p:pic>
      <p:sp>
        <p:nvSpPr>
          <p:cNvPr id="10" name="TextBox 9">
            <a:extLst>
              <a:ext uri="{FF2B5EF4-FFF2-40B4-BE49-F238E27FC236}">
                <a16:creationId xmlns:a16="http://schemas.microsoft.com/office/drawing/2014/main" id="{0691E886-7B5A-4AF6-930D-E8BEC2558378}"/>
              </a:ext>
            </a:extLst>
          </p:cNvPr>
          <p:cNvSpPr txBox="1"/>
          <p:nvPr/>
        </p:nvSpPr>
        <p:spPr>
          <a:xfrm>
            <a:off x="4572000" y="3617259"/>
            <a:ext cx="1281790" cy="954107"/>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 открытого и закрытого ключей</a:t>
            </a:r>
          </a:p>
        </p:txBody>
      </p:sp>
      <p:pic>
        <p:nvPicPr>
          <p:cNvPr id="11" name="Рисунок 10">
            <a:extLst>
              <a:ext uri="{FF2B5EF4-FFF2-40B4-BE49-F238E27FC236}">
                <a16:creationId xmlns:a16="http://schemas.microsoft.com/office/drawing/2014/main" id="{1A102DCE-0313-4DA9-B238-4411B2A740E7}"/>
              </a:ext>
            </a:extLst>
          </p:cNvPr>
          <p:cNvPicPr>
            <a:picLocks noChangeAspect="1"/>
          </p:cNvPicPr>
          <p:nvPr/>
        </p:nvPicPr>
        <p:blipFill>
          <a:blip r:embed="rId6"/>
          <a:stretch>
            <a:fillRect/>
          </a:stretch>
        </p:blipFill>
        <p:spPr>
          <a:xfrm>
            <a:off x="6447865" y="1165288"/>
            <a:ext cx="2124635" cy="2514360"/>
          </a:xfrm>
          <a:prstGeom prst="rect">
            <a:avLst/>
          </a:prstGeom>
        </p:spPr>
      </p:pic>
      <p:sp>
        <p:nvSpPr>
          <p:cNvPr id="13" name="TextBox 12">
            <a:extLst>
              <a:ext uri="{FF2B5EF4-FFF2-40B4-BE49-F238E27FC236}">
                <a16:creationId xmlns:a16="http://schemas.microsoft.com/office/drawing/2014/main" id="{4DB6042D-4918-4A20-89FD-2F0634151B7F}"/>
              </a:ext>
            </a:extLst>
          </p:cNvPr>
          <p:cNvSpPr txBox="1"/>
          <p:nvPr/>
        </p:nvSpPr>
        <p:spPr>
          <a:xfrm>
            <a:off x="6705207" y="3772046"/>
            <a:ext cx="1609950" cy="523220"/>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 подписей</a:t>
            </a:r>
          </a:p>
        </p:txBody>
      </p:sp>
      <p:sp>
        <p:nvSpPr>
          <p:cNvPr id="14" name="TextBox 13">
            <a:extLst>
              <a:ext uri="{FF2B5EF4-FFF2-40B4-BE49-F238E27FC236}">
                <a16:creationId xmlns:a16="http://schemas.microsoft.com/office/drawing/2014/main" id="{DC416A5E-FC8E-4C94-9DFC-BEB5644B346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048757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7</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5" name="Рисунок 14">
            <a:extLst>
              <a:ext uri="{FF2B5EF4-FFF2-40B4-BE49-F238E27FC236}">
                <a16:creationId xmlns:a16="http://schemas.microsoft.com/office/drawing/2014/main" id="{E4BA1BEE-6CB9-0F1F-4809-0661AACCFE35}"/>
              </a:ext>
            </a:extLst>
          </p:cNvPr>
          <p:cNvPicPr>
            <a:picLocks noChangeAspect="1"/>
          </p:cNvPicPr>
          <p:nvPr/>
        </p:nvPicPr>
        <p:blipFill>
          <a:blip r:embed="rId3"/>
          <a:stretch>
            <a:fillRect/>
          </a:stretch>
        </p:blipFill>
        <p:spPr>
          <a:xfrm>
            <a:off x="1800100" y="994334"/>
            <a:ext cx="5277186" cy="3806266"/>
          </a:xfrm>
          <a:prstGeom prst="rect">
            <a:avLst/>
          </a:prstGeom>
        </p:spPr>
      </p:pic>
      <p:sp>
        <p:nvSpPr>
          <p:cNvPr id="16" name="Заголовок 1">
            <a:extLst>
              <a:ext uri="{FF2B5EF4-FFF2-40B4-BE49-F238E27FC236}">
                <a16:creationId xmlns:a16="http://schemas.microsoft.com/office/drawing/2014/main" id="{5BA9383D-5DC6-429D-CF84-0294D4BFEE6A}"/>
              </a:ext>
            </a:extLst>
          </p:cNvPr>
          <p:cNvSpPr>
            <a:spLocks noGrp="1"/>
          </p:cNvSpPr>
          <p:nvPr>
            <p:ph type="title"/>
          </p:nvPr>
        </p:nvSpPr>
        <p:spPr>
          <a:xfrm>
            <a:off x="166254" y="474692"/>
            <a:ext cx="7476259" cy="527284"/>
          </a:xfrm>
        </p:spPr>
        <p:txBody>
          <a:bodyPr>
            <a:noAutofit/>
          </a:bodyPr>
          <a:lstStyle/>
          <a:p>
            <a:r>
              <a:rPr lang="ru-RU" sz="2400" dirty="0">
                <a:latin typeface="Times New Roman" panose="02020603050405020304" pitchFamily="18" charset="0"/>
                <a:cs typeface="Times New Roman" panose="02020603050405020304" pitchFamily="18" charset="0"/>
              </a:rPr>
              <a:t>Тест производительности алгоритмов с импортом ключа</a:t>
            </a:r>
          </a:p>
        </p:txBody>
      </p:sp>
    </p:spTree>
    <p:extLst>
      <p:ext uri="{BB962C8B-B14F-4D97-AF65-F5344CB8AC3E}">
        <p14:creationId xmlns:p14="http://schemas.microsoft.com/office/powerpoint/2010/main" val="38130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66255" y="473283"/>
            <a:ext cx="7180612" cy="527284"/>
          </a:xfrm>
        </p:spPr>
        <p:txBody>
          <a:bodyPr>
            <a:noAutofit/>
          </a:bodyPr>
          <a:lstStyle/>
          <a:p>
            <a:r>
              <a:rPr lang="ru-RU" sz="2400" dirty="0">
                <a:latin typeface="Times New Roman" panose="02020603050405020304" pitchFamily="18" charset="0"/>
                <a:cs typeface="Times New Roman" panose="02020603050405020304" pitchFamily="18" charset="0"/>
              </a:rPr>
              <a:t>Тест производительности алгоритмов с созданием</a:t>
            </a:r>
            <a:br>
              <a:rPr lang="ru-RU" sz="2400" dirty="0">
                <a:latin typeface="Times New Roman" panose="02020603050405020304" pitchFamily="18" charset="0"/>
                <a:cs typeface="Times New Roman" panose="02020603050405020304" pitchFamily="18" charset="0"/>
              </a:rPr>
            </a:br>
            <a:r>
              <a:rPr lang="ru-RU" sz="2400" dirty="0">
                <a:latin typeface="Times New Roman" panose="02020603050405020304" pitchFamily="18" charset="0"/>
                <a:cs typeface="Times New Roman" panose="02020603050405020304" pitchFamily="18" charset="0"/>
              </a:rPr>
              <a:t> ключа</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8</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5" name="Рисунок 4">
            <a:extLst>
              <a:ext uri="{FF2B5EF4-FFF2-40B4-BE49-F238E27FC236}">
                <a16:creationId xmlns:a16="http://schemas.microsoft.com/office/drawing/2014/main" id="{BB07E586-068A-4B7F-B061-2F829F20FD87}"/>
              </a:ext>
            </a:extLst>
          </p:cNvPr>
          <p:cNvPicPr>
            <a:picLocks noChangeAspect="1"/>
          </p:cNvPicPr>
          <p:nvPr/>
        </p:nvPicPr>
        <p:blipFill>
          <a:blip r:embed="rId3"/>
          <a:stretch>
            <a:fillRect/>
          </a:stretch>
        </p:blipFill>
        <p:spPr>
          <a:xfrm>
            <a:off x="1745177" y="1000567"/>
            <a:ext cx="5434057" cy="3903942"/>
          </a:xfrm>
          <a:prstGeom prst="rect">
            <a:avLst/>
          </a:prstGeom>
        </p:spPr>
      </p:pic>
    </p:spTree>
    <p:extLst>
      <p:ext uri="{BB962C8B-B14F-4D97-AF65-F5344CB8AC3E}">
        <p14:creationId xmlns:p14="http://schemas.microsoft.com/office/powerpoint/2010/main" val="3126346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1564" y="317516"/>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схема методики</a:t>
            </a:r>
          </a:p>
        </p:txBody>
      </p:sp>
      <p:sp>
        <p:nvSpPr>
          <p:cNvPr id="3" name="TextBox 2">
            <a:extLst>
              <a:ext uri="{FF2B5EF4-FFF2-40B4-BE49-F238E27FC236}">
                <a16:creationId xmlns:a16="http://schemas.microsoft.com/office/drawing/2014/main" id="{761E633A-8A32-4391-C5B4-A183CDBF112F}"/>
              </a:ext>
            </a:extLst>
          </p:cNvPr>
          <p:cNvSpPr txBox="1"/>
          <p:nvPr/>
        </p:nvSpPr>
        <p:spPr>
          <a:xfrm>
            <a:off x="166255" y="4649931"/>
            <a:ext cx="493568" cy="369332"/>
          </a:xfrm>
          <a:prstGeom prst="rect">
            <a:avLst/>
          </a:prstGeom>
          <a:noFill/>
        </p:spPr>
        <p:txBody>
          <a:bodyPr wrap="square" rtlCol="0">
            <a:spAutoFit/>
          </a:bodyPr>
          <a:lstStyle/>
          <a:p>
            <a:r>
              <a:rPr lang="ru-RU" dirty="0"/>
              <a:t>9</a:t>
            </a:r>
          </a:p>
        </p:txBody>
      </p:sp>
      <p:sp>
        <p:nvSpPr>
          <p:cNvPr id="9" name="TextBox 8">
            <a:extLst>
              <a:ext uri="{FF2B5EF4-FFF2-40B4-BE49-F238E27FC236}">
                <a16:creationId xmlns:a16="http://schemas.microsoft.com/office/drawing/2014/main" id="{00D64441-066D-49A5-BE62-6EC2B42A359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5" name="Рисунок 14">
            <a:extLst>
              <a:ext uri="{FF2B5EF4-FFF2-40B4-BE49-F238E27FC236}">
                <a16:creationId xmlns:a16="http://schemas.microsoft.com/office/drawing/2014/main" id="{D98EA0FA-D3F5-CB82-3A4F-AD942A1C4558}"/>
              </a:ext>
            </a:extLst>
          </p:cNvPr>
          <p:cNvPicPr>
            <a:picLocks noChangeAspect="1"/>
          </p:cNvPicPr>
          <p:nvPr/>
        </p:nvPicPr>
        <p:blipFill>
          <a:blip r:embed="rId3"/>
          <a:stretch>
            <a:fillRect/>
          </a:stretch>
        </p:blipFill>
        <p:spPr>
          <a:xfrm>
            <a:off x="1398083" y="447402"/>
            <a:ext cx="6686046" cy="4634371"/>
          </a:xfrm>
          <a:prstGeom prst="rect">
            <a:avLst/>
          </a:prstGeom>
        </p:spPr>
      </p:pic>
    </p:spTree>
    <p:extLst>
      <p:ext uri="{BB962C8B-B14F-4D97-AF65-F5344CB8AC3E}">
        <p14:creationId xmlns:p14="http://schemas.microsoft.com/office/powerpoint/2010/main" val="1333366994"/>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6291</TotalTime>
  <Words>961</Words>
  <Application>Microsoft Office PowerPoint</Application>
  <PresentationFormat>Экран (16:9)</PresentationFormat>
  <Paragraphs>211</Paragraphs>
  <Slides>19</Slides>
  <Notes>8</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19</vt:i4>
      </vt:variant>
    </vt:vector>
  </HeadingPairs>
  <TitlesOfParts>
    <vt:vector size="26" baseType="lpstr">
      <vt:lpstr>ALS Gorizont Bold Expanded</vt:lpstr>
      <vt:lpstr>Arial</vt:lpstr>
      <vt:lpstr>Calibri</vt:lpstr>
      <vt:lpstr>Golos Text</vt:lpstr>
      <vt:lpstr>Golos Text DemiBold</vt:lpstr>
      <vt:lpstr>Times New Roman</vt:lpstr>
      <vt:lpstr>Тема1</vt:lpstr>
      <vt:lpstr>Выпускная квалификационная работа Разработка интерактивной методики оценки эффективности систем цифровой подписи на основе библиотеки PyCryptodome  Факультет безопасности информационных технологий Образовательная программа Технологии защиты информации Направление подготовки (специальность) 10.03.01 Информационная безопасность Выполнил студент: Гутник Дмитрий Вячеславович, N34491 Научный руководитель: доцент ФБИТ, к.т.н., Таранов Сергей Владимирович Санкт-Петербург, 2023</vt:lpstr>
      <vt:lpstr>Актуальность</vt:lpstr>
      <vt:lpstr>Цель и задачи</vt:lpstr>
      <vt:lpstr>Анализ библиотеки PyCryptodome</vt:lpstr>
      <vt:lpstr>Область применения методики</vt:lpstr>
      <vt:lpstr>Программная реализация</vt:lpstr>
      <vt:lpstr>Тест производительности алгоритмов с импортом ключа</vt:lpstr>
      <vt:lpstr>Тест производительности алгоритмов с созданием  ключа</vt:lpstr>
      <vt:lpstr>Блок схема методики</vt:lpstr>
      <vt:lpstr>Блок выбора алгоритмов</vt:lpstr>
      <vt:lpstr>Блок рекомендации  сценариев</vt:lpstr>
      <vt:lpstr>Код рекомендации сценариев</vt:lpstr>
      <vt:lpstr>Критерии рекомендации сценариев</vt:lpstr>
      <vt:lpstr>Рассмотренные атаки</vt:lpstr>
      <vt:lpstr>Примеры размерности подписей и ключей</vt:lpstr>
      <vt:lpstr>Аналоги</vt:lpstr>
      <vt:lpstr>Итог</vt:lpstr>
      <vt:lpstr>Выводы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Дмитрий Гутник</cp:lastModifiedBy>
  <cp:revision>179</cp:revision>
  <dcterms:created xsi:type="dcterms:W3CDTF">2014-06-27T12:30:22Z</dcterms:created>
  <dcterms:modified xsi:type="dcterms:W3CDTF">2023-05-14T12:38:47Z</dcterms:modified>
</cp:coreProperties>
</file>